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5.2025%20&#1075;\&#1090;&#1072;&#1073;.%20&#1080;%20&#1076;&#1080;&#1072;&#1075;&#1088;&#1072;&#1084;&#1084;&#1099;%20&#1085;&#1072;%2001.04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7.0463003411241204E-2"/>
          <c:y val="1.2747539370078741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01.05.25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7353091000573E-2"/>
                  <c:y val="-3.96889429684974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01.05.25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01.05.25 '!$C$7:$E$7</c:f>
              <c:numCache>
                <c:formatCode>#,##0</c:formatCode>
                <c:ptCount val="3"/>
                <c:pt idx="0">
                  <c:v>139639</c:v>
                </c:pt>
                <c:pt idx="1">
                  <c:v>6404</c:v>
                </c:pt>
                <c:pt idx="2">
                  <c:v>583355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01.05.25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378468401018978E-2"/>
                  <c:y val="-4.3866735083795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01.05.25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01.05.25 '!$C$8:$E$8</c:f>
              <c:numCache>
                <c:formatCode>#,##0</c:formatCode>
                <c:ptCount val="3"/>
                <c:pt idx="0">
                  <c:v>38881</c:v>
                </c:pt>
                <c:pt idx="1">
                  <c:v>3044</c:v>
                </c:pt>
                <c:pt idx="2">
                  <c:v>192056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0600576"/>
        <c:axId val="34539008"/>
        <c:axId val="0"/>
      </c:bar3DChart>
      <c:catAx>
        <c:axId val="3060057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34539008"/>
        <c:crosses val="autoZero"/>
        <c:auto val="1"/>
        <c:lblAlgn val="ctr"/>
        <c:lblOffset val="100"/>
        <c:noMultiLvlLbl val="0"/>
      </c:catAx>
      <c:valAx>
        <c:axId val="34539008"/>
        <c:scaling>
          <c:orientation val="minMax"/>
          <c:max val="65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06005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/>
            <a:t>Исполнение плана по доходам  бюджета Тонкинского муниципального округа на 01.05.2025 г, тыс.руб.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04485"/>
              </p:ext>
            </p:extLst>
          </p:nvPr>
        </p:nvGraphicFramePr>
        <p:xfrm>
          <a:off x="1" y="44624"/>
          <a:ext cx="9144000" cy="6768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999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534552"/>
              </p:ext>
            </p:extLst>
          </p:nvPr>
        </p:nvGraphicFramePr>
        <p:xfrm>
          <a:off x="107504" y="116631"/>
          <a:ext cx="8928993" cy="6642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34734"/>
                <a:gridCol w="1336356"/>
                <a:gridCol w="1218755"/>
                <a:gridCol w="1039148"/>
              </a:tblGrid>
              <a:tr h="12433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Исполнение доходов бюджета Тонкинского муниципального округа на 01 мая 2025 года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3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" u="none" strike="noStrike">
                          <a:effectLst/>
                        </a:rPr>
                        <a:t> </a:t>
                      </a:r>
                      <a:endParaRPr lang="ru-RU" sz="100" b="0" i="0" u="none" strike="noStrike">
                        <a:effectLst/>
                        <a:latin typeface="Arial Cyr"/>
                      </a:endParaRPr>
                    </a:p>
                  </a:txBody>
                  <a:tcPr marL="1252" marR="1252" marT="12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" u="none" strike="noStrike">
                          <a:effectLst/>
                        </a:rPr>
                        <a:t> </a:t>
                      </a:r>
                      <a:endParaRPr lang="ru-RU" sz="200" b="0" i="0" u="none" strike="noStrike">
                        <a:effectLst/>
                        <a:latin typeface="Arial Cyr"/>
                      </a:endParaRPr>
                    </a:p>
                  </a:txBody>
                  <a:tcPr marL="1252" marR="1252" marT="12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" u="none" strike="noStrike">
                          <a:effectLst/>
                        </a:rPr>
                        <a:t> </a:t>
                      </a:r>
                      <a:endParaRPr lang="ru-RU" sz="100" b="0" i="0" u="none" strike="noStrike">
                        <a:effectLst/>
                        <a:latin typeface="Arial Cyr"/>
                      </a:endParaRPr>
                    </a:p>
                  </a:txBody>
                  <a:tcPr marL="1252" marR="1252" marT="12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" u="none" strike="noStrike">
                          <a:effectLst/>
                        </a:rPr>
                        <a:t> </a:t>
                      </a:r>
                      <a:endParaRPr lang="ru-RU" sz="200" b="0" i="0" u="none" strike="noStrike">
                        <a:effectLst/>
                        <a:latin typeface="Arial"/>
                      </a:endParaRPr>
                    </a:p>
                  </a:txBody>
                  <a:tcPr marL="1252" marR="1252" marT="1252" marB="0" anchor="b"/>
                </a:tc>
              </a:tr>
              <a:tr h="12433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" u="none" strike="noStrike">
                          <a:effectLst/>
                        </a:rPr>
                        <a:t> </a:t>
                      </a:r>
                      <a:endParaRPr lang="ru-RU" sz="200" b="0" i="0" u="none" strike="noStrike">
                        <a:effectLst/>
                        <a:latin typeface="Arial Cyr"/>
                      </a:endParaRPr>
                    </a:p>
                  </a:txBody>
                  <a:tcPr marL="1252" marR="1252" marT="12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" u="none" strike="noStrike">
                          <a:effectLst/>
                        </a:rPr>
                        <a:t> </a:t>
                      </a:r>
                      <a:endParaRPr lang="ru-RU" sz="200" b="0" i="0" u="none" strike="noStrike">
                        <a:effectLst/>
                        <a:latin typeface="Arial Cyr"/>
                      </a:endParaRPr>
                    </a:p>
                  </a:txBody>
                  <a:tcPr marL="1252" marR="1252" marT="12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" u="none" strike="noStrike">
                          <a:effectLst/>
                        </a:rPr>
                        <a:t> </a:t>
                      </a:r>
                      <a:endParaRPr lang="ru-RU" sz="200" b="0" i="0" u="none" strike="noStrike">
                        <a:effectLst/>
                        <a:latin typeface="Arial Cyr"/>
                      </a:endParaRPr>
                    </a:p>
                  </a:txBody>
                  <a:tcPr marL="1252" marR="1252" marT="12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b"/>
                </a:tc>
              </a:tr>
              <a:tr h="1243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- всего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729 398,13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233 981,53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146 042,80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41 925,40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84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26 840,87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4 972,11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3 573,26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210,59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567,12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146,39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1 770,16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800,57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3704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участки, государственная собственность на которые не разграничена, а также средства от продажи права на заключение договоров аренды указанных земельных участков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75,99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3704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земли после разграничения государственной собственности на землю, а также средства от продажи права на заключение договоров аренды указанных земельных участков (за исключением земельных участков бюджетных и автономных учреждений)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3 955,30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1 515,14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2474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составляющего государственную (муниципальную) казну (за исключением земельных участков)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257,96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3704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публичный сервитут, предусмотренная решением уполномоченного органа об установлении публичного сервитута в отношении земельных участков, находящихся в государственной или муниципальной собственности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1,09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3704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532,47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493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14,06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и компенсации затрат государства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3704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имущества, находящегося в государственной и муниципальной собственности (за исключением движимого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государственной и муниципальной собственности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383,46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180,40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Невыясненные поступления, зачисляемые в бюджеты муниципальных округов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61,58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 бюджетов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16,82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583 355,33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192 056,14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2474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583 169,25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191 870,05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115 745,07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124 616,65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18 294,72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163 121,98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56 927,76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3 021,92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902,50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81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негосударственных организаций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124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3704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бюджетной системы Российской Федерации от возврата бюджетами бюджетной системы Российской Федерации остатков субсидий, субвенций и иных межбюджетных трансфертов, имеющих целевое назначение, прошлых лет, а также от возврата организациями остатков субсидий прошлых лет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201,39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201,39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2474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 из бюджетов муниципальных округов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-197,30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-197,30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52" marR="1252" marT="1252" marB="0" anchor="ctr"/>
                </a:tc>
              </a:tr>
              <a:tr h="3203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" u="none" strike="noStrike" dirty="0">
                          <a:effectLst/>
                        </a:rPr>
                        <a:t> </a:t>
                      </a:r>
                      <a:endParaRPr lang="ru-RU" sz="200" b="0" i="0" u="none" strike="noStrike" dirty="0">
                        <a:effectLst/>
                        <a:latin typeface="Arial"/>
                      </a:endParaRPr>
                    </a:p>
                  </a:txBody>
                  <a:tcPr marL="1252" marR="1252" marT="12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" u="none" strike="noStrike" dirty="0">
                          <a:effectLst/>
                        </a:rPr>
                        <a:t> </a:t>
                      </a:r>
                      <a:endParaRPr lang="ru-RU" sz="200" b="0" i="0" u="none" strike="noStrike" dirty="0">
                        <a:effectLst/>
                        <a:latin typeface="Arial"/>
                      </a:endParaRPr>
                    </a:p>
                  </a:txBody>
                  <a:tcPr marL="1252" marR="1252" marT="12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" u="none" strike="noStrike" dirty="0">
                          <a:effectLst/>
                        </a:rPr>
                        <a:t> </a:t>
                      </a:r>
                      <a:endParaRPr lang="ru-RU" sz="200" b="0" i="0" u="none" strike="noStrike" dirty="0">
                        <a:effectLst/>
                        <a:latin typeface="Arial"/>
                      </a:endParaRPr>
                    </a:p>
                  </a:txBody>
                  <a:tcPr marL="1252" marR="1252" marT="12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" u="none" strike="noStrike" dirty="0">
                          <a:effectLst/>
                        </a:rPr>
                        <a:t> </a:t>
                      </a:r>
                      <a:endParaRPr lang="ru-RU" sz="200" b="0" i="0" u="none" strike="noStrike" dirty="0">
                        <a:effectLst/>
                        <a:latin typeface="Arial"/>
                      </a:endParaRPr>
                    </a:p>
                  </a:txBody>
                  <a:tcPr marL="1252" marR="1252" marT="1252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6462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582</Words>
  <Application>Microsoft Office PowerPoint</Application>
  <PresentationFormat>Экран (4:3)</PresentationFormat>
  <Paragraphs>164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16</cp:revision>
  <dcterms:created xsi:type="dcterms:W3CDTF">2023-04-13T07:40:41Z</dcterms:created>
  <dcterms:modified xsi:type="dcterms:W3CDTF">2025-06-24T11:06:14Z</dcterms:modified>
</cp:coreProperties>
</file>